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96" r:id="rId15"/>
    <p:sldId id="297" r:id="rId16"/>
    <p:sldId id="284" r:id="rId17"/>
    <p:sldId id="278" r:id="rId18"/>
    <p:sldId id="279" r:id="rId19"/>
    <p:sldId id="280" r:id="rId20"/>
    <p:sldId id="259" r:id="rId21"/>
    <p:sldId id="283" r:id="rId22"/>
    <p:sldId id="260" r:id="rId23"/>
    <p:sldId id="261" r:id="rId24"/>
    <p:sldId id="285" r:id="rId25"/>
    <p:sldId id="286" r:id="rId26"/>
    <p:sldId id="287" r:id="rId27"/>
    <p:sldId id="262" r:id="rId28"/>
    <p:sldId id="263" r:id="rId29"/>
    <p:sldId id="294" r:id="rId30"/>
    <p:sldId id="293" r:id="rId31"/>
    <p:sldId id="292" r:id="rId32"/>
    <p:sldId id="295" r:id="rId33"/>
    <p:sldId id="291" r:id="rId34"/>
    <p:sldId id="264" r:id="rId35"/>
    <p:sldId id="265" r:id="rId36"/>
    <p:sldId id="266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B5AA8-6561-420C-8DE4-35533684A5DB}" type="datetimeFigureOut">
              <a:rPr lang="cs-CZ" smtClean="0"/>
              <a:t>8.3.2019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2FE1B-02BD-47ED-843F-ED0A5F8F63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48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0DF092-6A35-4729-9CA7-6DD01078F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1D7F520-FAE9-4486-9451-AB7B8A47A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2B76468-43AB-489A-B29D-4E851ADE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688E-6526-4DA2-B1C6-C58F70DE6ADD}" type="datetime1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D47F26A-3932-4C4D-8A51-CD3800F2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A2EECAE-2E5E-47D9-AE5E-50A3DFA9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03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E62C5A0-2F4D-403A-BADB-8CA986BB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A9BAAAA-4BA3-40F2-A76B-9ED5AA73A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0DE5B7D-2C2D-4D45-8356-5271C3A4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F29-434B-4918-BD48-88118A9E4BBF}" type="datetime1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03F46B9-C4DE-470A-9E47-1FEF955B5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626A89C-603B-45BA-B532-9C4522DC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16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A1F42F69-E378-4565-9F25-65D0331B9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0A8B296-C330-4964-8765-AA40E14EB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5AADE79-C16A-4DB3-9A4B-A98E3C5C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FDD7-FDDB-4036-9AF2-D682C364E7EA}" type="datetime1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3D563D2-51C4-40A8-89A2-983A68D4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47749A9-A53C-4F8E-B0FD-763AE8A8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5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1D8B955-BB0E-4971-99A9-58260702A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0145120-084A-4C7D-87A4-C48DEA1DC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69F7DE9-6D48-4338-82E0-4B53676D3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8D31-FAA5-42D4-B3B5-5B96B1AEF18E}" type="datetime1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447A58B-E6CF-4A3A-B47C-A621A789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AC3C4C7-FD41-4CC5-A27D-5D71A443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18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7213EE-2E2E-4776-8DAB-9B4224DD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C1AAEF8-037C-44B6-84EC-651805CA2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B38F8DB-D5B9-42BB-9144-032DD3F9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CB95E-9D38-48DC-AAC6-9ACB26A4E99A}" type="datetime1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261C89F-4CB8-47E4-989C-0D3677F8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62617F3-27A6-47E7-8164-02183B41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287DED-7753-4F1C-9E93-C47D39D5D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DA0055A-0DF9-4CCF-96A6-A6B49EFCB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EDA093C7-2044-492F-BABF-78FF880D0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48F5C00-4358-4695-876F-23A770B3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866E2-B751-4F29-8837-02C6DD36FF57}" type="datetime1">
              <a:rPr lang="cs-CZ" smtClean="0"/>
              <a:t>8.3.2019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8381F9D-6758-4A0D-B2F2-15D90D4B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16D803C-6CD3-48F2-BDD5-EAC7082D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21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6E36DC-F2DB-4BD3-889D-540B665E8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8E7FE01-8110-4013-8C5A-5E3E41A4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FEAEAE4-7BA6-42DE-BA7A-FAEF795CA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6D3B3686-0515-4C06-BBA8-47C3810AF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475422AA-A26F-4A4A-81C9-0CDE6DF8F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BEF4788-655A-4738-9D73-24FF996D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F0A8-6CAC-4D4E-801B-2231BF330D13}" type="datetime1">
              <a:rPr lang="cs-CZ" smtClean="0"/>
              <a:t>8.3.2019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263D584-4B8B-4B6F-83CC-F689BC9F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E4C2EDB-CA6C-4379-82F4-57DCF58C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5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101F77-8D15-440F-A4F7-B7166B40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B27A815-71BB-4F78-81E8-116B5BE3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24BC-5805-464E-843A-AAF72A1BA1B4}" type="datetime1">
              <a:rPr lang="cs-CZ" smtClean="0"/>
              <a:t>8.3.2019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81043A8-C384-4C86-BFEE-3952D200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462918F-0E5E-48DD-AFE2-F01FB599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34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0A21061-54D3-4EAB-8378-3E2041B6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628-C090-4A3F-9B1D-8AA3891267AE}" type="datetime1">
              <a:rPr lang="cs-CZ" smtClean="0"/>
              <a:t>8.3.2019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93D825D-E036-4F74-BDAE-EDDF22CE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B287CBC-65BE-4AAB-927C-E72EEFD3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80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386621-3007-46CC-9378-14835798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C262718-8E56-4CBA-AA9F-930EBBA3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D4760035-1EF1-497A-A2FC-8313D5C2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3E4C03-B305-4EB0-9038-C348CB10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98FB-5404-4EE0-ACB6-D6CE6265E85F}" type="datetime1">
              <a:rPr lang="cs-CZ" smtClean="0"/>
              <a:t>8.3.2019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42D768A-5DCD-4CF8-9A3B-90736E72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587212E-CCA6-420C-8990-1A1B32D6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75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DC2483-A93C-431A-9359-A4EC59A6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7A32E4A-F268-4E43-B59D-3DD7855E1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16F33E2D-E413-4E95-9BC0-F39C1F65C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054D386-B049-401F-8837-BFD5BCAB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71B4D-889E-4CD9-9E2C-8231244BF1D7}" type="datetime1">
              <a:rPr lang="cs-CZ" smtClean="0"/>
              <a:t>8.3.2019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345FF3C-5B20-4210-B251-CEAEAF3C7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DB74FB2-66A2-4600-9A54-4CED7F59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7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2775C747-FA6A-4DF4-91DF-D340888E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E858CF79-7554-47E8-91F9-49DDCD05E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E5DF9BF-FF5A-4985-9676-19A1B2089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F287F-5D59-447C-80F4-26663F3D54C4}" type="datetime1">
              <a:rPr lang="cs-CZ" smtClean="0"/>
              <a:t>8.3.2019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9D6A1E4-2AFE-4677-A863-8EA53AC4E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8588167-D593-4322-A73A-C98BC5477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9B5C4-271A-4BC6-8E75-21E012B736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374E52-60B1-4633-9739-E3D4E84B7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31523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Vznik </a:t>
            </a:r>
            <a:r>
              <a:rPr lang="cs-CZ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Center pro rodinné pečující                                            z hlediska </a:t>
            </a:r>
            <a: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efektivnosti</a:t>
            </a:r>
            <a:br>
              <a:rPr lang="cs-CZ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2A066F8-3C58-41FB-8272-FD393863D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62788"/>
          </a:xfrm>
        </p:spPr>
        <p:txBody>
          <a:bodyPr>
            <a:normAutofit/>
          </a:bodyPr>
          <a:lstStyle/>
          <a:p>
            <a:endParaRPr lang="cs-CZ" b="1" dirty="0"/>
          </a:p>
          <a:p>
            <a:endParaRPr lang="cs-CZ" b="1" dirty="0"/>
          </a:p>
          <a:p>
            <a:pPr algn="r"/>
            <a:endParaRPr lang="cs-CZ" sz="1800" b="1" dirty="0"/>
          </a:p>
          <a:p>
            <a:pPr algn="r"/>
            <a:endParaRPr lang="cs-CZ" sz="1800" b="1" dirty="0"/>
          </a:p>
          <a:p>
            <a:pPr algn="r"/>
            <a:r>
              <a:rPr lang="cs-CZ" b="1" dirty="0"/>
              <a:t>Systém sociálně-zdravotní péče o osoby 50+ s využitím inovativního komunitního modelu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0AB42AF-6439-480E-B777-7F63572F9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4" y="208220"/>
            <a:ext cx="7199376" cy="93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Podpora </a:t>
            </a:r>
            <a:r>
              <a:rPr lang="pl-P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pečujících osob v </a:t>
            </a:r>
            <a:r>
              <a:rPr lang="pl-P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</a:t>
            </a:r>
            <a:endParaRPr lang="cs-CZ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l-P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oučasné </a:t>
            </a:r>
            <a:r>
              <a:rPr lang="pl-P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formy </a:t>
            </a:r>
            <a:r>
              <a:rPr lang="pl-PL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podpory:</a:t>
            </a:r>
          </a:p>
          <a:p>
            <a:pPr marL="0" indent="0">
              <a:buNone/>
            </a:pPr>
            <a:endParaRPr lang="pl-PL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q"/>
            </a:pPr>
            <a:r>
              <a:rPr lang="pl-P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důchodové pojištění – institut náhradní doby:</a:t>
            </a:r>
          </a:p>
          <a:p>
            <a:pPr marL="342900" lvl="0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q"/>
            </a:pPr>
            <a:endParaRPr lang="cs-CZ" altLang="cs-CZ" sz="2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23900" lvl="1" indent="-285750" defTabSz="877888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 o osobu mladší 10 let, závislou na péči druhé osoby v I. stupni závislosti (lehká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závislost)</a:t>
            </a:r>
          </a:p>
          <a:p>
            <a:pPr marL="723900" lvl="1" indent="-285750" defTabSz="877888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 osobu jakéhokoliv věku, která je závislá na péči druhé osoby ve II., III. nebo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stupni závislosti (středně těžká, těžká a úplná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závislost)</a:t>
            </a:r>
          </a:p>
          <a:p>
            <a:pPr marL="723900" lvl="1" indent="-285750" defTabSz="877888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doba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 se pro účely DP hodnotí plně jako doba pojištění jak pro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nárok na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důchod,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 pro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jeho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výši</a:t>
            </a:r>
          </a:p>
          <a:p>
            <a:pPr marL="723900" lvl="1" indent="-285750" defTabSz="877888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doba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 se prokazuje rozhodnutím OSSZ o době a rozsahu péče</a:t>
            </a:r>
          </a:p>
          <a:p>
            <a:pPr marL="342900" lvl="0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q"/>
            </a:pPr>
            <a:endParaRPr lang="cs-CZ" altLang="cs-CZ" sz="2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q"/>
            </a:pPr>
            <a:r>
              <a:rPr lang="cs-CZ" altLang="cs-CZ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zákoník práce – neplacené volno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9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735"/>
            <a:ext cx="10515600" cy="5066987"/>
          </a:xfrm>
        </p:spPr>
        <p:txBody>
          <a:bodyPr>
            <a:normAutofit fontScale="92500"/>
          </a:bodyPr>
          <a:lstStyle/>
          <a:p>
            <a:pPr marL="342900" lvl="0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q"/>
            </a:pPr>
            <a:r>
              <a:rPr lang="cs-CZ" alt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nemocenské pojištění – ošetřovné </a:t>
            </a:r>
          </a:p>
          <a:p>
            <a:pPr marL="630238" lvl="1" indent="-246063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nárok má nárok zaměstnanec, který nemůže pracovat z důvodu, že musí ošetřovat nemocného člena domácnosti nebo pečovat o zdravé dítě mladší 10 let, protože školské nebo dětské zařízení bylo uzavřeno (havárie, epidemie, jiné nepředvídané události), dítěti byla nařízena karanténa, nebo osoba, která jinak o dítě pečuje, sama onemocněla</a:t>
            </a:r>
          </a:p>
          <a:p>
            <a:pPr marL="630238" lvl="1" indent="-246063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Ø"/>
            </a:pPr>
            <a:endParaRPr lang="cs-CZ" altLang="cs-CZ" sz="1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0238" lvl="1" indent="-246063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podpůrčí doba činí nejdéle 9 kalendářních dnů, u osamělého zaměstnance při péči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o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dítě ve věku do 16 let, které neukončilo povinnou školní docházku, činí doba nejdéle 16 kalendářních dnů</a:t>
            </a:r>
          </a:p>
          <a:p>
            <a:pPr marL="630238" lvl="1" indent="-246063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Ø"/>
            </a:pPr>
            <a:endParaRPr lang="cs-CZ" altLang="cs-CZ" sz="1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0238" lvl="1" indent="-246063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výše dávky 60 %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(66 %, 72 %) denního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vyměřovacího základu (redukce –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1 000,         1 449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2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998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Kč; 90 %,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60 </a:t>
            </a:r>
            <a:r>
              <a:rPr lang="cs-CZ" altLang="cs-CZ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a 30 </a:t>
            </a:r>
            <a:r>
              <a:rPr lang="cs-CZ" altLang="cs-CZ" sz="17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%)</a:t>
            </a:r>
          </a:p>
          <a:p>
            <a:pPr marL="727075" lvl="1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ingdings" panose="05000000000000000000" pitchFamily="2" charset="2"/>
              <a:buChar char="q"/>
            </a:pPr>
            <a:endParaRPr lang="cs-CZ" altLang="cs-CZ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q"/>
            </a:pPr>
            <a:r>
              <a:rPr lang="cs-CZ" altLang="cs-CZ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dlouhodobé ošetřovné (od 1. 6. 2018)</a:t>
            </a:r>
          </a:p>
          <a:p>
            <a:pPr marL="342900" lvl="0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q"/>
            </a:pPr>
            <a:endParaRPr lang="cs-CZ" altLang="cs-CZ" sz="21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 defTabSz="87788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q"/>
            </a:pPr>
            <a:r>
              <a:rPr lang="cs-CZ" altLang="cs-CZ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sociální </a:t>
            </a:r>
            <a:r>
              <a:rPr lang="cs-CZ" altLang="cs-CZ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 – příspěvek při péči o osobu blízkou a jinou </a:t>
            </a:r>
            <a:r>
              <a:rPr lang="cs-CZ" altLang="cs-CZ" sz="2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(do </a:t>
            </a:r>
            <a:r>
              <a:rPr lang="cs-CZ" altLang="cs-CZ" sz="2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r. 2006)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4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2442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Problémy a rizika, které je potřeba mít na zřeteli při hledání efektivního systému podpory pečujících osob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7568"/>
            <a:ext cx="10515600" cy="447314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východiska: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</a:t>
            </a:r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zhoršení zdravotního stavu rodinného příslušníka dochází zpravidla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náhle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tuto skutečnost nejsou rodinní příslušníci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připraveni, </a:t>
            </a:r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teprve začínají zvažovat možné formy zajištění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péče, hledají informace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neví</a:t>
            </a:r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jak dlouho budou muset péči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zajišťovat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 </a:t>
            </a:r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prvotním zaléčení ve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zdrav. </a:t>
            </a:r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zařízení na akutní lůžku zpravidla dochází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k </a:t>
            </a:r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přemístění </a:t>
            </a:r>
            <a:r>
              <a:rPr lang="cs-CZ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LDN – tragická péče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endParaRPr lang="cs-CZ" sz="37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5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951008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SzPct val="70000"/>
              <a:buNone/>
            </a:pP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komplikace:</a:t>
            </a:r>
          </a:p>
          <a:p>
            <a:pPr marL="266700" lvl="0" indent="-2667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zdravotně handicapovaná osoba zpravidla doposud nevyužívala žádnou formu terénních sociálních služeb , nemá podanou žádnou žádost o umístění do PZSS (dlouhé čekací doby, diferencovaná dostupnost v jednotlivých regionech) </a:t>
            </a:r>
          </a:p>
          <a:p>
            <a:pPr marL="266700" lvl="0" indent="-2667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zdravotně handicapovaná osoba zpravidla nebyla před zhoršením svého zdravotního stavu příjemcem příspěvku na péči ve vyšším stupni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závislosti</a:t>
            </a:r>
            <a:endParaRPr lang="cs-CZ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0" indent="-2667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vyvíjejí na ZZ tlak, aby péče v LDN nebyla poskytována déle než 3 měsíce přesto,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že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tyto kroky již delší dobu nemají žádnou oporu v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legislativě</a:t>
            </a:r>
            <a:endParaRPr lang="cs-CZ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0" indent="-2667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 vyvíjejí na ošetřující lékaře tlak, aby neindikovaly svým pacientům domácí zdravotní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péči</a:t>
            </a:r>
            <a:endParaRPr lang="cs-CZ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0" indent="-2667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zdravotně handicapovaná osoba si přeje zbytek svého života strávit v naprosté většině případů v domácím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prostředí </a:t>
            </a:r>
            <a:endParaRPr lang="cs-CZ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0" indent="-2667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členové rodiny by byli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ochotni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zdravotně handicapované osobě péči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domácím prostředí – přes všechny výše uvedené problémy – zabezpečit, ale vzhledem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k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nedostatku finančních prostředků si nemohou dovolit opustit svoje pracovní pozice, neboť stávající formy jejich hmotného zabezpečení po dobu poskytování péče jsou naprosto </a:t>
            </a:r>
            <a:r>
              <a:rPr lang="cs-CZ" sz="1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nedostatečné</a:t>
            </a:r>
            <a:endParaRPr lang="cs-CZ" sz="1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0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cs-CZ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problematice legislativního ukotvení postavení pečující osoby</a:t>
            </a:r>
            <a:endParaRPr lang="cs-CZ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SzPct val="70000"/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30. září 2018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vypláceno dlouhodobé ošetřovné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 v 974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případech (původní odhad – 30 tis. osob</a:t>
            </a:r>
          </a:p>
          <a:p>
            <a:pPr marL="444500" indent="-444500">
              <a:buSzPct val="70000"/>
              <a:buFont typeface="Wingdings" panose="05000000000000000000" pitchFamily="2" charset="2"/>
              <a:buChar char="q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řada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pečujících osob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dlouhodobé ošetřovné s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ohledem na stanovené podmínky jejího čerpání nevyužívá a pobírá např. podporu v nezaměstnanosti nebo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nemocenskou</a:t>
            </a:r>
          </a:p>
          <a:p>
            <a:pPr marL="444500" indent="-444500">
              <a:buSzPct val="70000"/>
              <a:buFont typeface="Wingdings" panose="05000000000000000000" pitchFamily="2" charset="2"/>
              <a:buChar char="q"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00" indent="-444500">
              <a:buSzPct val="70000"/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nutno zvýšit podporu pečujících osob a legislativně ukotvit postavení pečující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42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4917"/>
            <a:ext cx="10515600" cy="479204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inspirace: 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00" indent="-4445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 č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359/1995 Sb., o sociálně-právní ochraně dětí,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v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platném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znění – pěstoun má nárok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poskytování odměny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pěstouna:</a:t>
            </a:r>
          </a:p>
          <a:p>
            <a:pPr marL="901700" lvl="1" indent="-4445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12 000 Kč, je-li pečováno o 1 dítě, 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1700" lvl="1" indent="-4445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18 000 Kč, je-li pečováno o 2 děti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901700" lvl="1" indent="-4445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30 000 Kč, je-li pečováno alespoň o 3 děti nebo je-li pečováno alespoň o jedno dítě, které je příjemcem příspěvku na péči ve II., III. nebo IV. stupni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závislosti,</a:t>
            </a:r>
          </a:p>
          <a:p>
            <a:pPr marL="901700" lvl="1" indent="-44450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odměna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považována za příjem ze závislé činnosti pro účely jak daňových zákonů, tak i pro účely pojistného na sociální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a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zdravotní pojištění. </a:t>
            </a: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55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Charakteristika 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činnosti </a:t>
            </a:r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Center 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rodinné pečující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858"/>
            <a:ext cx="10515600" cy="452761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SzPct val="70000"/>
              <a:buNone/>
            </a:pP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hlavní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cílem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projektu: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zajistit osobám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starší 50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let,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které jsou závislé na pomoci druhé osoby,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péči v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jejich přirozeném domácím prostředí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na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základě podpory poskytované pečujícím osobám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rodinám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tato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pomůže vhodně zkombinovat péči rodiny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s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využíváním profesionální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uplynulých měsících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byl vytvořen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pilotně je ověřován zcela nový model služby – centrum pro rodinné pečující na úrovni měst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Havířov a Uherský Brod a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jejich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cs-CZ" sz="2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</a:t>
            </a:r>
            <a:endParaRPr lang="cs-CZ" sz="2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úrovni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těchto měst zřízena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nová pracovní pozice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poradce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rodinné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pečující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6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368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základě zmapování potřeb jednotlivých rodin jsou pracoviště plně kompetentní podávat přehled o nabídce služeb a kapacitách jednotlivých odborných služeb na území obou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měst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koordinace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služeb je důležitá hlavně v domácím prostředí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případech, kdy ke klientům dochází více poskytovatelů sociálních a zdravotních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služeb, brání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poskytování duplicit v péči nebo naopak vyplňuje mezery, způsobují velkou zátěž pro pečující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osoby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krátkém časovém horizontu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lze očekávat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že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dojde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 zvýšení znalostí pečujících osob o tom, jak samy mají správně pečovat o svého rodinného příslušníka nebo o blízkou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osobu</a:t>
            </a:r>
          </a:p>
          <a:p>
            <a:pPr lvl="1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zlepší se orientace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pečujících osob v systému sociálně zdravotní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</a:t>
            </a:r>
          </a:p>
          <a:p>
            <a:pPr lvl="1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dojde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posílení a podpoře jejich kompetencí při zajišťování potřebné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vzroste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počet osob, které budou schopny kombinovat při péči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rodinného příslušníka nebo blízkou osobu svoji péči s péčí poskytovanou profesionálními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organizacemi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3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/>
          <a:lstStyle/>
          <a:p>
            <a:pPr lvl="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dlouhodobém horizontu lze předpokládat, že: 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dojde ke zvýšení kvality života lidí v rámci obce, města nebo regionu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úrovni těchto územních celků se zvýší vzájemná kooperace sociálních služeb se zdravotní péčí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zvýší se flexibilita sociálních a zdravotních služeb s ohledem na potřeby seniorů a zdravotně handicapovaných osob se zaměřením na služby poskytované v domácím prostředí jejich uživatelů, lze předpokládat, </a:t>
            </a:r>
            <a:r>
              <a:rPr lang="cs-CZ" sz="18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že </a:t>
            </a:r>
            <a:r>
              <a:rPr lang="cs-CZ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vzniknou nové formy péče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dojde k posílení a rozvoji sítě přirozených vztahů v daném regionu</a:t>
            </a:r>
          </a:p>
          <a:p>
            <a:pPr lvl="1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budou minimalizovány negativní dopadů plynoucí z dlouhodobé péče pečujících osob na životní styl rodiny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3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Centrum 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rodinné pečující v Havířově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283"/>
            <a:ext cx="10515600" cy="4565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součást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příspěvkové organizace Sociální služeb města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Havířov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kontaktní centra, nízkoprahová denní centra, odborné sociální poradenství, odlehčovací služby, raná péče, odborné sociální poradenství (Poradna pro rodinu, manželství a mezilidské vztahy), telefonická krizová pomoc (Linka důvěry), sociálně aktivizační služby pro rodiny s dětmi, odborné sociální poradenství pro seniory, pečovatelská služba, odlehčovací služby, denní </a:t>
            </a:r>
            <a:r>
              <a:rPr lang="cs-CZ" sz="2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stacionáře </a:t>
            </a:r>
          </a:p>
          <a:p>
            <a:pPr lvl="0">
              <a:lnSpc>
                <a:spcPct val="11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oblasti zdravotní péče poskytují péči v oboru rehabilitační    </a:t>
            </a:r>
            <a:r>
              <a:rPr lang="cs-CZ" sz="2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cs-CZ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fyzikální medicína, fyzioterapeut, ergoterapeut, všeobecná sestra (sestra domácí zdravotní péče)</a:t>
            </a:r>
          </a:p>
          <a:p>
            <a:pPr marL="0" lvl="0" indent="0">
              <a:lnSpc>
                <a:spcPct val="110000"/>
              </a:lnSpc>
              <a:buNone/>
            </a:pPr>
            <a:endParaRPr lang="cs-CZ" sz="2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Financování sociálních a zdravotních služeb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Základní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teoretická východiska hodnocení efektivnosti zajišťování sociálních služeb a zdravotní péče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Podpora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pečujících osob v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Charakteristika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činnosti Center pro rodinné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pečující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Analýza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dlouhodobého ekonomického potenciálu Centra při aplikaci modelu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69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Centrum 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rodinné pečující v Uherském Brodu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039"/>
            <a:ext cx="10515600" cy="454768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zřízeno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odboru sociálních věcí městského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úřadu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sociální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služby ve Městě Uherský Brod zabezpečuje příspěvková organizace Sociální služby Uherský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 – pečovatelská služba, denní stacionář, nízkoprahové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zařízení pro děti a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mládež, sociálně aktivizační služby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rodiny s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dětmi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provozuje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domy s pečovatelskou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službou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12. 2017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využívalo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 225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uživatelů, z toho 186 uživatelů bydlelo v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DPS nebo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 uživatelům byla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 poskytována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jejich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domácnostech</a:t>
            </a:r>
          </a:p>
          <a:p>
            <a:pPr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Město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Uherský Brod je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zřizovatelem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Městské nemocnice s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poliklinikou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7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080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Analýza 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dlouhodobého ekonomického potenciálu Centra při aplikaci modelu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4318" y="1509205"/>
            <a:ext cx="7241020" cy="46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/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projekce vývoje počtu příjemců příspěvku na péči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8565" y="1136342"/>
            <a:ext cx="7807101" cy="50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Dostupnost lůžek dlouhodobé péče v sociálních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a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zdravotnických zařízeních na 1 000 osob starších 65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</a:t>
            </a:r>
            <a:endParaRPr lang="cs-CZ" sz="4000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282664"/>
              </p:ext>
            </p:extLst>
          </p:nvPr>
        </p:nvGraphicFramePr>
        <p:xfrm>
          <a:off x="838200" y="1242870"/>
          <a:ext cx="10515600" cy="484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14"/>
                <a:gridCol w="3556986"/>
                <a:gridCol w="1512163"/>
                <a:gridCol w="3745637"/>
              </a:tblGrid>
              <a:tr h="38004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lůžek na 1000 osob starších 65 let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lůžek na 1000 osob starších 65 let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Belgie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70,01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Maďarsko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47,33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Švédsko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69,39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Dánsko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45,88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Švýcarsko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67,21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Estonsko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43,73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Island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63,38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Španělsko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43,13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Nizozemsko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63,22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Rakousko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43,04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60,22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ČR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40,81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Malta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59,06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Litva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35,10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Francie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56,51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Lotyšsko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20,05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Lucembursko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55,83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17,98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Slovensko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55,00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Itálie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17,76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Německo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54,09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Chorvatsko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11,47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Slovinsko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53,57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Rumunsko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7,88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Norsko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52,96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Bulharsko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2,24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Irsko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49,66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Řecko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1,13</a:t>
                      </a:r>
                      <a:endParaRPr lang="cs-CZ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485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Velká Británie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49,30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9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15" y="365126"/>
            <a:ext cx="10723485" cy="735706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počtu obyvatelstva ve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cs-CZ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Uherský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 do r. 2050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8115" y="1100832"/>
            <a:ext cx="7834680" cy="50336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57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365126"/>
            <a:ext cx="11381172" cy="735706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struktury obyvatelstva ve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cs-CZ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Uherský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 do r. 2050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4042" y="1100832"/>
            <a:ext cx="7771518" cy="50247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08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1"/>
          </a:xfrm>
        </p:spPr>
        <p:txBody>
          <a:bodyPr>
            <a:normAutofit/>
          </a:bodyPr>
          <a:lstStyle/>
          <a:p>
            <a:pPr algn="ctr"/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počtu obyvatel v poproduktivním věku ve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cs-CZ" sz="2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Uherský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 do r.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2050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4042" y="1154098"/>
            <a:ext cx="7689135" cy="4971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32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339"/>
          </a:xfrm>
        </p:spPr>
        <p:txBody>
          <a:bodyPr>
            <a:noAutofit/>
          </a:bodyPr>
          <a:lstStyle/>
          <a:p>
            <a:pPr algn="ctr"/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struktury obyvatelstva v poproduktivním věku ve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cs-CZ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Uherský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 do r. 2050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2282" y="1115113"/>
            <a:ext cx="7867635" cy="5086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56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69606" cy="1325563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podílu osob v poproduktivním věku na celkovém počtu osob v ČR, ve Zlínském kraji, ve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cs-CZ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ORP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Uherský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Brod a ve Městě Uherský Brod do r. 2050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27772" y="1589104"/>
            <a:ext cx="7002606" cy="45276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27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počtu obyvatelstva ve SO ORP Havířov do r. 2050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/>
          <a:lstStyle/>
          <a:p>
            <a:pPr marL="0" indent="0" algn="ctr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096" y="1303797"/>
            <a:ext cx="8739807" cy="483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64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Financování 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sociálních a zdravotních </a:t>
            </a:r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služeb</a:t>
            </a:r>
            <a:endParaRPr lang="cs-CZ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8486" y="1178011"/>
            <a:ext cx="7536187" cy="48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struktury obyvatelstva ve SO ORP </a:t>
            </a:r>
            <a:r>
              <a:rPr lang="cs-CZ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Havířov do </a:t>
            </a:r>
            <a:r>
              <a:rPr lang="cs-CZ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r. 2050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08" y="1351325"/>
            <a:ext cx="8566669" cy="47277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10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počtu obyvatel v poproduktivním věku ve SO ORP </a:t>
            </a:r>
            <a:br>
              <a:rPr lang="cs-CZ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Havířov </a:t>
            </a:r>
            <a:r>
              <a:rPr lang="cs-CZ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r. 2050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09" y="1510601"/>
            <a:ext cx="8595060" cy="4559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21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struktury obyvatelstva v poproduktivním věku ve SO ORP </a:t>
            </a:r>
            <a:r>
              <a:rPr lang="cs-CZ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Havířov </a:t>
            </a:r>
            <a:r>
              <a:rPr lang="cs-CZ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r. 2050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09" y="1594115"/>
            <a:ext cx="8285182" cy="4468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41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 podílu osob v poproduktivním věku na celkovém počtu osob v ČR, </a:t>
            </a:r>
            <a:r>
              <a:rPr lang="cs-CZ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Moravskoslezském kraji</a:t>
            </a:r>
            <a:r>
              <a:rPr lang="cs-CZ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ve SO ORP </a:t>
            </a:r>
            <a:r>
              <a:rPr lang="cs-CZ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Havířov </a:t>
            </a:r>
            <a:r>
              <a:rPr lang="cs-CZ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 Městě </a:t>
            </a:r>
            <a:r>
              <a:rPr lang="cs-CZ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Havířov </a:t>
            </a:r>
            <a:r>
              <a:rPr lang="cs-CZ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r. 2050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/>
          <a:lstStyle/>
          <a:p>
            <a:pPr marL="0" indent="0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617133"/>
            <a:ext cx="8488022" cy="4540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2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96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efektivnosti činnosti Centra</a:t>
            </a:r>
            <a:endParaRPr lang="cs-CZ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90"/>
            <a:ext cx="10515600" cy="42103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SzPct val="70000"/>
              <a:buNone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nutno zohlednit: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míra kompenzace ztráty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příjmu z ekonomické aktivity dlouhodobým ošetřovným a příspěvkem na péči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podmínky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za nichž je v současné době poskytována podpora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v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nezaměstnanosti a dávky v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nemoci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současná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právní úprava nevylučuje souběžné pobírání podpory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v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nezaměstnanosti nebo nemocenské (u osoby poskytující péči)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příspěvku na péči (u osoby, které je péče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poskytována)</a:t>
            </a:r>
          </a:p>
          <a:p>
            <a:pPr marL="355600" indent="-3556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lze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předpokládat, že v důsledku ukončení ekonomické aktivity osoba, poskytující péči je – alespoň krátkodobě – rovněž příjemcem těchto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dávek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67065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cs-CZ" sz="2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kde je nutno hledat efektivnost činnosti Centra? </a:t>
            </a:r>
            <a:endParaRPr lang="cs-CZ" sz="2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00" lvl="0" indent="-4445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rychlé zajištění koordinace sociálních služeb a zdravotní péče při event. zapojení pečující osoby na </a:t>
            </a:r>
            <a:r>
              <a:rPr lang="cs-CZ" sz="22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TP</a:t>
            </a:r>
            <a:endParaRPr lang="cs-CZ" sz="2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00" lvl="0" indent="-4445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oddálení potřeby péče v </a:t>
            </a:r>
            <a:r>
              <a:rPr lang="cs-CZ" sz="22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PZSS</a:t>
            </a:r>
            <a:endParaRPr lang="cs-CZ" sz="2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↓</a:t>
            </a:r>
          </a:p>
          <a:p>
            <a:pPr marL="0" indent="0" algn="ctr">
              <a:buNone/>
            </a:pPr>
            <a:endParaRPr lang="cs-CZ" dirty="0"/>
          </a:p>
          <a:p>
            <a:pPr marL="0" lvl="0" indent="0">
              <a:lnSpc>
                <a:spcPct val="120000"/>
              </a:lnSpc>
              <a:buSzPct val="70000"/>
              <a:buNone/>
            </a:pPr>
            <a:r>
              <a:rPr lang="cs-CZ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efektivnost sociálních služeb a zdravotní péče </a:t>
            </a:r>
            <a:r>
              <a:rPr lang="cs-CZ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Centra pro rodinné pečující nutno hodnotit v </a:t>
            </a:r>
            <a:r>
              <a:rPr lang="cs-CZ" sz="2000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širším konceptu</a:t>
            </a:r>
            <a:r>
              <a:rPr lang="cs-CZ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který zahrnuje i finální výstupy ve formě zlepšení sociální </a:t>
            </a:r>
            <a:r>
              <a:rPr lang="cs-CZ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zdravotní situace potřebných a rovněž zahrnuje i vstupy, které se  v daném čase na trhu koupit nedají, neboť jsou výsledkem dlouhodobé kultivace a nastavení sociálně-ekonomického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5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/>
          <a:lstStyle/>
          <a:p>
            <a:pPr marL="0" indent="0" algn="ctr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</a:t>
            </a:r>
          </a:p>
          <a:p>
            <a:pPr marL="0" indent="0" algn="ctr">
              <a:buNone/>
            </a:pP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ladislav.prusa@vupsv.cz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5534" y="1170993"/>
            <a:ext cx="7578811" cy="49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4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Základní 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teoretická východiska hodnocení efektivnosti zajišťování sociálních služeb </a:t>
            </a:r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a </a:t>
            </a:r>
            <a:r>
              <a:rPr lang="cs-CZ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zdravotní péče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>
            <a:normAutofit fontScale="70000" lnSpcReduction="20000"/>
          </a:bodyPr>
          <a:lstStyle/>
          <a:p>
            <a:pPr marL="444500" indent="-4445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nezbytné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analyzovat mechanismy, jimiž dochází k uspokojení potřeb jednotlivců v oblasti sociálních služeb a zdravotní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</a:t>
            </a:r>
          </a:p>
          <a:p>
            <a:pPr marL="444500" indent="-4445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vnějšího pohledu mohou sociální i zdravotní služby vypadat jako pouhá neproduktivní reakce na nesoběstačnost daného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jednotlivce </a:t>
            </a:r>
          </a:p>
          <a:p>
            <a:pPr marL="444500" indent="-4445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lze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identifikovat schémata, kdy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služby jsou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výstupem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sofistikovaného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procesu, jehož vstupy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tvoří:</a:t>
            </a:r>
          </a:p>
          <a:p>
            <a:pPr marL="808038" lvl="1" indent="-350838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zdroje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vyjádřené v peněžních jednotkách (např. platy zaměstnanců, investice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808038" lvl="1" indent="-350838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zdroje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které nemají tržní cenu (např. úroveň komunity v místě poskytování sociálních služeb a zdravotní péče, postoje 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veřejnosti 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seniorům a zdravotně postiženým občanům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↓</a:t>
            </a:r>
            <a:endParaRPr lang="cs-CZ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>
            <a:normAutofit fontScale="70000" lnSpcReduction="20000"/>
          </a:bodyPr>
          <a:lstStyle/>
          <a:p>
            <a:pPr marL="444500" indent="-4445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možno analyzovat efektivnost zajišťování sociálních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zdravotních služeb </a:t>
            </a:r>
            <a:r>
              <a:rPr lang="cs-CZ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pouze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na principu přímo vyčíslitelných nákladů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snadno měřitelných výsledků v podobě průběžných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výstupů</a:t>
            </a:r>
          </a:p>
          <a:p>
            <a:pPr marL="444500" indent="-4445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toto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pojetí je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nejbližší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úzkému principu sledování nákladové efektivnosti v poměru cena/výkon,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neumožňuje ale zachytit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působení faktorů, které nemají tržní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hodnotu</a:t>
            </a:r>
          </a:p>
          <a:p>
            <a:pPr marL="444500" indent="-444500">
              <a:lnSpc>
                <a:spcPct val="12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efektivnost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sociálních služeb a zdravotní péče se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jeví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jako </a:t>
            </a:r>
            <a:r>
              <a:rPr lang="cs-CZ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širší koncept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který zahrnuje i finální výstupy ve formě zlepšení sociální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a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zdravotní situace potřebných a rovněž zahrnuje i vstupy, které se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daném čase na trhu koupit nedají, neboť jsou výsledkem dlouhodobé kultivace a nastavení sociálně-ekonomického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0848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endParaRPr lang="cs-CZ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SzPct val="70000"/>
              <a:buNone/>
            </a:pP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 hodnocení efektivnosti zajišťování sociálních a zdravotních služeb mít na zřeteli např. tyto skutečnosti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44500" indent="-4445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změna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kvalitě života klienta může být výsledkem dlouholetého vývoje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444500" indent="-4445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efektivní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péče se může projevit pouze jako zpomalení negativního trendu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444500" indent="-4445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hodnocení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efektivnosti v sociální i zdravotní oblasti je částečně subjektivní, protože je závislé na sebehodnocení klientů/pacientů, jejichž schopnost může být snížená vzhledem k jejich věku nebo charakteru jejich onemocnění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4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0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další pohledy a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faktory.</a:t>
            </a:r>
            <a:endParaRPr lang="cs-CZ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5600" indent="-3556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koordinačně-integrační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proces, který zapojuje do poskytování sociálních a zdravotních služeb řadu dalších aktérů mimo poskytovatele a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klienta/pacienta,</a:t>
            </a:r>
          </a:p>
          <a:p>
            <a:pPr marL="355600" indent="-3556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politické determinanty (např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za podmínek omezených zdrojů je nastolena veřejná diskuse na všech úrovních veřejné správy, která obsahuje také nutnost kontroverzních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rozhodnutí),</a:t>
            </a:r>
          </a:p>
          <a:p>
            <a:pPr marL="355600" indent="-3556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učící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proces, který vyplývá jak z nutnosti zvládnout poměrně velký objem znalostí, ale i schopnost poučit se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z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vlastních chyb nebo z realizace existujících projektů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F3E6D6-7FDB-48CC-8491-0B6D2B91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BB8F37B-3DE7-4D16-B237-E1EF48E1F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202018"/>
            <a:ext cx="7159487" cy="51945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xmlns="" id="{7B11E3DB-F2FC-4805-8110-0406001FD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985"/>
            <a:ext cx="10515600" cy="5404738"/>
          </a:xfrm>
        </p:spPr>
        <p:txBody>
          <a:bodyPr>
            <a:noAutofit/>
          </a:bodyPr>
          <a:lstStyle/>
          <a:p>
            <a:pPr marL="0" indent="0">
              <a:buSzPct val="70000"/>
              <a:buNone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ideální případ: </a:t>
            </a:r>
          </a:p>
          <a:p>
            <a:pPr marL="444500" indent="-4445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efektivní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zajišťování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sociálních a zdravotních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služeb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reprezentováno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vedle adekvátní produkce potřebného objemu služeb také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integrací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komunity a dalších lokálních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aktérů </a:t>
            </a:r>
          </a:p>
          <a:p>
            <a:pPr marL="444500" indent="-4445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rámci veřejné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politiky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jsou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řešeny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otázky sociálních služeb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a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zdravotní péče v rovině demokratického rozhodování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paralelně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ostatními společenskými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prioritami,</a:t>
            </a:r>
          </a:p>
          <a:p>
            <a:pPr marL="444500" indent="-444500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jednotliví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aktéři jsou schopni se učit z předchozích aktivit, aniž by toto učení bylo chápáno primárně negativně jako "učení se z chyb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</a:p>
          <a:p>
            <a:pPr marL="0" indent="0" algn="ctr">
              <a:lnSpc>
                <a:spcPct val="100000"/>
              </a:lnSpc>
              <a:buSzPct val="70000"/>
              <a:buNone/>
            </a:pP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↓</a:t>
            </a:r>
            <a:endParaRPr lang="cs-CZ" sz="2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multispektrální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hodnocení efektivnosti zajišťování sociálních služeb a zdravotní péče je postaven na hodnocení řady faktorů, z nichž některé nelze vůbec kvantifikovat, neboť nejsou sledovány, popř. jejich kvantifikace je velmi obtížná</a:t>
            </a:r>
          </a:p>
        </p:txBody>
      </p:sp>
    </p:spTree>
    <p:extLst>
      <p:ext uri="{BB962C8B-B14F-4D97-AF65-F5344CB8AC3E}">
        <p14:creationId xmlns:p14="http://schemas.microsoft.com/office/powerpoint/2010/main" val="9884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2364</TotalTime>
  <Words>1800</Words>
  <Application>Microsoft Office PowerPoint</Application>
  <PresentationFormat>Širokoúhlá obrazovka</PresentationFormat>
  <Paragraphs>216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Verdana</vt:lpstr>
      <vt:lpstr>Wingdings</vt:lpstr>
      <vt:lpstr>Motiv Office</vt:lpstr>
      <vt:lpstr>   Vznik Center pro rodinné pečující                                            z hlediska efektivnosti </vt:lpstr>
      <vt:lpstr>Prezentace aplikace PowerPoint</vt:lpstr>
      <vt:lpstr>1. Financování sociálních a zdravotních služeb</vt:lpstr>
      <vt:lpstr>Prezentace aplikace PowerPoint</vt:lpstr>
      <vt:lpstr>2. Základní teoretická východiska hodnocení efektivnosti zajišťování sociálních služeb                          a zdravotní péče </vt:lpstr>
      <vt:lpstr>↓</vt:lpstr>
      <vt:lpstr>→</vt:lpstr>
      <vt:lpstr>Prezentace aplikace PowerPoint</vt:lpstr>
      <vt:lpstr>Prezentace aplikace PowerPoint</vt:lpstr>
      <vt:lpstr>3. Podpora pečujících osob v ČR</vt:lpstr>
      <vt:lpstr>Prezentace aplikace PowerPoint</vt:lpstr>
      <vt:lpstr>Problémy a rizika, které je potřeba mít na zřeteli při hledání efektivního systému podpory pečujících osob</vt:lpstr>
      <vt:lpstr>Prezentace aplikace PowerPoint</vt:lpstr>
      <vt:lpstr>k problematice legislativního ukotvení postavení pečující osoby</vt:lpstr>
      <vt:lpstr>Prezentace aplikace PowerPoint</vt:lpstr>
      <vt:lpstr>4. Charakteristika činnosti                                         Center pro rodinné pečující</vt:lpstr>
      <vt:lpstr>Prezentace aplikace PowerPoint</vt:lpstr>
      <vt:lpstr>Prezentace aplikace PowerPoint</vt:lpstr>
      <vt:lpstr>Centrum pro rodinné pečující v Havířově</vt:lpstr>
      <vt:lpstr>Centrum pro rodinné pečující v Uherském Brodu</vt:lpstr>
      <vt:lpstr>5. Analýza dlouhodobého ekonomického potenciálu Centra při aplikaci modelu </vt:lpstr>
      <vt:lpstr>projekce vývoje počtu příjemců příspěvku na péči</vt:lpstr>
      <vt:lpstr>Dostupnost lůžek dlouhodobé péče v sociálních                     a zdravotnických zařízeních na 1 000 osob starších 65 let</vt:lpstr>
      <vt:lpstr>Vývoj počtu obyvatelstva ve SO ORP Uherský Brod do r. 2050</vt:lpstr>
      <vt:lpstr>Vývoj struktury obyvatelstva ve SO ORP Uherský Brod do r. 2050</vt:lpstr>
      <vt:lpstr>Vývoj počtu obyvatel v poproduktivním věku ve SO ORP  Uherský Brod do r. 2050</vt:lpstr>
      <vt:lpstr>Vývoj struktury obyvatelstva v poproduktivním věku ve SO ORP Uherský Brod do r. 2050</vt:lpstr>
      <vt:lpstr>Vývoj podílu osob v poproduktivním věku na celkovém počtu osob v ČR, ve Zlínském kraji, ve SO ORP Uherský Brod a ve Městě Uherský Brod do r. 2050</vt:lpstr>
      <vt:lpstr>Vývoj počtu obyvatelstva ve SO ORP Havířov do r. 2050</vt:lpstr>
      <vt:lpstr>Vývoj struktury obyvatelstva ve SO ORP Havířov do r. 2050</vt:lpstr>
      <vt:lpstr>Vývoj počtu obyvatel v poproduktivním věku ve SO ORP  Havířov do r. 2050</vt:lpstr>
      <vt:lpstr>Vývoj struktury obyvatelstva v poproduktivním věku ve SO ORP Havířov do r. 2050</vt:lpstr>
      <vt:lpstr>Vývoj podílu osob v poproduktivním věku na celkovém počtu osob v ČR, v Moravskoslezském kraji, ve SO ORP Havířov a ve Městě Havířov do r. 2050</vt:lpstr>
      <vt:lpstr>hodnocení efektivnosti činnosti Centra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Průša Ladislav</cp:lastModifiedBy>
  <cp:revision>54</cp:revision>
  <dcterms:created xsi:type="dcterms:W3CDTF">2018-10-25T21:17:55Z</dcterms:created>
  <dcterms:modified xsi:type="dcterms:W3CDTF">2019-03-08T17:34:04Z</dcterms:modified>
</cp:coreProperties>
</file>